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2" r:id="rId2"/>
    <p:sldId id="280" r:id="rId3"/>
    <p:sldId id="279" r:id="rId4"/>
    <p:sldId id="283" r:id="rId5"/>
    <p:sldId id="272" r:id="rId6"/>
    <p:sldId id="273" r:id="rId7"/>
    <p:sldId id="278" r:id="rId8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4660"/>
  </p:normalViewPr>
  <p:slideViewPr>
    <p:cSldViewPr>
      <p:cViewPr varScale="1">
        <p:scale>
          <a:sx n="68" d="100"/>
          <a:sy n="68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AAAD2-57F4-4723-9A07-27E9FD39805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ECAAE-80A0-4035-8A1B-EC4E8CB2B9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46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ECAAE-80A0-4035-8A1B-EC4E8CB2B9F0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56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21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00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63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78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9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36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89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3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1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49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61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6232B-81F2-4CFF-8324-09078D42C0AC}" type="datetimeFigureOut">
              <a:rPr lang="pt-BR" smtClean="0"/>
              <a:pPr/>
              <a:t>29/10/2019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2B0D6-2074-4A68-B8E4-AC794649D5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63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792088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rgbClr val="FF0000"/>
                </a:solidFill>
                <a:latin typeface="Arial Black" pitchFamily="34" charset="0"/>
              </a:rPr>
              <a:t>SINTRAM-SJ- Sindicato dos Trabalhadores no Serviço Público Municipal de São José </a:t>
            </a:r>
            <a:endParaRPr lang="pt-BR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7554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itchFamily="34" charset="0"/>
              </a:rPr>
              <a:t>Prestação de contas </a:t>
            </a:r>
            <a:r>
              <a:rPr lang="pt-BR" dirty="0" smtClean="0">
                <a:latin typeface="Arial Black" pitchFamily="34" charset="0"/>
              </a:rPr>
              <a:t>ANO 2019</a:t>
            </a:r>
            <a:endParaRPr lang="pt-BR" dirty="0">
              <a:latin typeface="Arial Black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580273"/>
              </p:ext>
            </p:extLst>
          </p:nvPr>
        </p:nvGraphicFramePr>
        <p:xfrm>
          <a:off x="611560" y="1725216"/>
          <a:ext cx="7560840" cy="427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528392"/>
              </a:tblGrid>
              <a:tr h="554599"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Saldo mês anterior  BB</a:t>
                      </a:r>
                      <a:endParaRPr lang="pt-B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R$ 177.387,77</a:t>
                      </a:r>
                      <a:endParaRPr lang="pt-BR" sz="2600" dirty="0"/>
                    </a:p>
                  </a:txBody>
                  <a:tcPr/>
                </a:tc>
              </a:tr>
              <a:tr h="490282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totais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R$ 37.141,48</a:t>
                      </a:r>
                      <a:endParaRPr lang="pt-BR" sz="2600" b="1" dirty="0"/>
                    </a:p>
                  </a:txBody>
                  <a:tcPr/>
                </a:tc>
              </a:tr>
              <a:tr h="490282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Repasses aos Convênios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  1.697,77</a:t>
                      </a:r>
                      <a:endParaRPr lang="pt-BR" sz="2600" b="1" dirty="0"/>
                    </a:p>
                  </a:txBody>
                  <a:tcPr/>
                </a:tc>
              </a:tr>
              <a:tr h="490282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filiações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R$ 35.443,71</a:t>
                      </a:r>
                      <a:endParaRPr lang="pt-BR" sz="2600" b="1" dirty="0"/>
                    </a:p>
                  </a:txBody>
                  <a:tcPr/>
                </a:tc>
              </a:tr>
              <a:tr h="490282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Juros</a:t>
                      </a:r>
                      <a:r>
                        <a:rPr lang="pt-BR" sz="2600" b="1" baseline="0" dirty="0" smtClean="0"/>
                        <a:t> aplicação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</a:t>
                      </a:r>
                      <a:r>
                        <a:rPr lang="pt-BR" sz="2600" b="1" baseline="0" dirty="0" smtClean="0"/>
                        <a:t> 421,71</a:t>
                      </a:r>
                      <a:endParaRPr lang="pt-BR" sz="2600" b="1" dirty="0"/>
                    </a:p>
                  </a:txBody>
                  <a:tcPr/>
                </a:tc>
              </a:tr>
              <a:tr h="490282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Despesas 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/>
                        <a:t>R$ 15.259,67</a:t>
                      </a:r>
                      <a:endParaRPr lang="pt-BR" sz="2600" dirty="0"/>
                    </a:p>
                  </a:txBody>
                  <a:tcPr/>
                </a:tc>
              </a:tr>
              <a:tr h="490282">
                <a:tc>
                  <a:txBody>
                    <a:bodyPr/>
                    <a:lstStyle/>
                    <a:p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 Saldo</a:t>
                      </a:r>
                      <a:endParaRPr lang="pt-BR" sz="2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R$ 197.993,52</a:t>
                      </a:r>
                      <a:r>
                        <a:rPr lang="pt-BR" sz="2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aplicação</a:t>
                      </a:r>
                      <a:endParaRPr lang="pt-BR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79261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                   </a:t>
                      </a:r>
                    </a:p>
                    <a:p>
                      <a:r>
                        <a:rPr lang="pt-BR" sz="2600" b="1" dirty="0" smtClean="0"/>
                        <a:t>Poupança BB:</a:t>
                      </a:r>
                      <a:r>
                        <a:rPr lang="pt-BR" sz="2600" b="1" baseline="0" dirty="0" smtClean="0"/>
                        <a:t>  </a:t>
                      </a:r>
                      <a:r>
                        <a:rPr lang="pt-BR" sz="2600" b="1" baseline="0" dirty="0" smtClean="0"/>
                        <a:t>R$61.291,83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400" dirty="0" smtClean="0"/>
                    </a:p>
                    <a:p>
                      <a:r>
                        <a:rPr lang="pt-BR" sz="2600" b="1" dirty="0" smtClean="0"/>
                        <a:t>CEF: R$62.604,58 </a:t>
                      </a:r>
                      <a:r>
                        <a:rPr lang="pt-BR" sz="2600" b="1" baseline="0" dirty="0" smtClean="0"/>
                        <a:t> CDB </a:t>
                      </a:r>
                      <a:endParaRPr lang="pt-BR" sz="2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25958" y="117758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JANEIRO de 2019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285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792088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rgbClr val="FF0000"/>
                </a:solidFill>
                <a:latin typeface="Arial Black" pitchFamily="34" charset="0"/>
              </a:rPr>
              <a:t>SINTRAM-SJ- Sindicato dos Trabalhadores no Serviço Público Municipal de São José </a:t>
            </a:r>
            <a:endParaRPr lang="pt-BR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7554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itchFamily="34" charset="0"/>
              </a:rPr>
              <a:t>Prestação de contas </a:t>
            </a:r>
            <a:r>
              <a:rPr lang="pt-BR" dirty="0" smtClean="0">
                <a:latin typeface="Arial Black" pitchFamily="34" charset="0"/>
              </a:rPr>
              <a:t>ANO 2019</a:t>
            </a:r>
            <a:endParaRPr lang="pt-BR" dirty="0">
              <a:latin typeface="Arial Black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042671"/>
              </p:ext>
            </p:extLst>
          </p:nvPr>
        </p:nvGraphicFramePr>
        <p:xfrm>
          <a:off x="539552" y="1772816"/>
          <a:ext cx="770485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600400"/>
              </a:tblGrid>
              <a:tr h="535416"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Saldo mês anterior  BB</a:t>
                      </a:r>
                      <a:endParaRPr lang="pt-B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R$ 197.993,52</a:t>
                      </a:r>
                      <a:endParaRPr lang="pt-BR" sz="2600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totais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R$ 40.447,97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Repasses aos Convênios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 1.232,68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filiações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R$ 39.215,29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Juros</a:t>
                      </a:r>
                      <a:r>
                        <a:rPr lang="pt-BR" sz="2600" b="1" baseline="0" dirty="0" smtClean="0"/>
                        <a:t> aplicação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 400,39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Despesas 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/>
                        <a:t>R$ 27.060,98</a:t>
                      </a:r>
                      <a:endParaRPr lang="pt-BR" sz="2600" dirty="0"/>
                    </a:p>
                  </a:txBody>
                  <a:tcPr/>
                </a:tc>
              </a:tr>
              <a:tr h="554576">
                <a:tc>
                  <a:txBody>
                    <a:bodyPr/>
                    <a:lstStyle/>
                    <a:p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 Saldo:</a:t>
                      </a:r>
                      <a:endParaRPr lang="pt-BR" sz="2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R$ 210.548,22 aplicação</a:t>
                      </a:r>
                      <a:endParaRPr lang="pt-BR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                   </a:t>
                      </a:r>
                    </a:p>
                    <a:p>
                      <a:r>
                        <a:rPr lang="pt-BR" sz="2600" b="1" dirty="0" smtClean="0"/>
                        <a:t>Poupança BB:</a:t>
                      </a:r>
                      <a:r>
                        <a:rPr lang="pt-BR" sz="2600" b="1" baseline="0" dirty="0" smtClean="0"/>
                        <a:t>  </a:t>
                      </a:r>
                      <a:r>
                        <a:rPr lang="pt-BR" sz="2600" b="1" baseline="0" dirty="0" smtClean="0"/>
                        <a:t>R$61518,96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2600" b="1" dirty="0" smtClean="0"/>
                        <a:t>CEF: R$47.863,03 </a:t>
                      </a:r>
                      <a:r>
                        <a:rPr lang="pt-BR" sz="2600" b="1" baseline="0" dirty="0" smtClean="0"/>
                        <a:t> CDB</a:t>
                      </a:r>
                      <a:endParaRPr lang="pt-BR" sz="2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25958" y="1177588"/>
            <a:ext cx="59766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>
                <a:latin typeface="Arial Black" pitchFamily="34" charset="0"/>
              </a:rPr>
              <a:t>FEVEREIRO de 2019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6721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792088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rgbClr val="FF0000"/>
                </a:solidFill>
                <a:latin typeface="Arial Black" pitchFamily="34" charset="0"/>
              </a:rPr>
              <a:t>SINTRAM-SJ- Sindicato dos Trabalhadores no Serviço Público Municipal de São José </a:t>
            </a:r>
            <a:endParaRPr lang="pt-BR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7554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itchFamily="34" charset="0"/>
              </a:rPr>
              <a:t>Prestação de contas </a:t>
            </a:r>
            <a:r>
              <a:rPr lang="pt-BR" dirty="0" smtClean="0">
                <a:latin typeface="Arial Black" pitchFamily="34" charset="0"/>
              </a:rPr>
              <a:t>ANO 2019</a:t>
            </a:r>
            <a:endParaRPr lang="pt-BR" dirty="0">
              <a:latin typeface="Arial Black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789037"/>
              </p:ext>
            </p:extLst>
          </p:nvPr>
        </p:nvGraphicFramePr>
        <p:xfrm>
          <a:off x="539552" y="1669448"/>
          <a:ext cx="763284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600400"/>
              </a:tblGrid>
              <a:tr h="442074"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Saldo mês anterior  BB</a:t>
                      </a:r>
                      <a:endParaRPr lang="pt-B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R$ 210.548,22</a:t>
                      </a:r>
                      <a:endParaRPr lang="pt-BR" sz="2600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totais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R$ 40.262,56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Repasses aos Convênios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 </a:t>
                      </a:r>
                      <a:r>
                        <a:rPr lang="pt-BR" sz="2600" b="1" baseline="0" dirty="0" smtClean="0"/>
                        <a:t> 1.189,21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filiações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R$ 39.073,35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Juros</a:t>
                      </a:r>
                      <a:r>
                        <a:rPr lang="pt-BR" sz="2600" b="1" baseline="0" dirty="0" smtClean="0"/>
                        <a:t> aplicação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R$ 398,07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Despesas 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/>
                        <a:t>R$ 24.234,29</a:t>
                      </a:r>
                      <a:endParaRPr lang="pt-BR" sz="2600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 Saldo:</a:t>
                      </a:r>
                      <a:endParaRPr lang="pt-BR" sz="2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R$ </a:t>
                      </a:r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225.785,35 aplicação</a:t>
                      </a:r>
                      <a:endParaRPr lang="pt-BR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                   </a:t>
                      </a:r>
                    </a:p>
                    <a:p>
                      <a:r>
                        <a:rPr lang="pt-BR" sz="2600" b="1" dirty="0" smtClean="0"/>
                        <a:t>Poupança BB:</a:t>
                      </a:r>
                      <a:r>
                        <a:rPr lang="pt-BR" sz="2600" b="1" baseline="0" dirty="0" smtClean="0"/>
                        <a:t>  </a:t>
                      </a:r>
                      <a:r>
                        <a:rPr lang="pt-BR" sz="2600" b="1" baseline="0" dirty="0" smtClean="0"/>
                        <a:t>R$61.663,47 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2600" b="1" dirty="0" smtClean="0"/>
                        <a:t>CEF: R$48.070,58   CDB</a:t>
                      </a:r>
                      <a:endParaRPr lang="pt-BR" sz="2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25958" y="1177588"/>
            <a:ext cx="59766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>
                <a:latin typeface="Arial Black" pitchFamily="34" charset="0"/>
              </a:rPr>
              <a:t>MARÇO de 2019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2388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792088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rgbClr val="FF0000"/>
                </a:solidFill>
                <a:latin typeface="Arial Black" pitchFamily="34" charset="0"/>
              </a:rPr>
              <a:t>SINTRAM-SJ- Sindicato dos Trabalhadores no Serviço Público Municipal de São José </a:t>
            </a:r>
            <a:endParaRPr lang="pt-BR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7554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itchFamily="34" charset="0"/>
              </a:rPr>
              <a:t>Prestação de contas </a:t>
            </a:r>
            <a:r>
              <a:rPr lang="pt-BR" dirty="0" smtClean="0">
                <a:latin typeface="Arial Black" pitchFamily="34" charset="0"/>
              </a:rPr>
              <a:t>ANO 2019</a:t>
            </a:r>
            <a:endParaRPr lang="pt-BR" dirty="0">
              <a:latin typeface="Arial Black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506332"/>
              </p:ext>
            </p:extLst>
          </p:nvPr>
        </p:nvGraphicFramePr>
        <p:xfrm>
          <a:off x="611560" y="1772816"/>
          <a:ext cx="763284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475519"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Saldo mês anterior  BB</a:t>
                      </a:r>
                      <a:endParaRPr lang="pt-B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R$ 225.785,35</a:t>
                      </a:r>
                      <a:endParaRPr lang="pt-BR" sz="2600" dirty="0"/>
                    </a:p>
                  </a:txBody>
                  <a:tcPr/>
                </a:tc>
              </a:tr>
              <a:tr h="475519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totais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R$ 40.067,20</a:t>
                      </a:r>
                      <a:endParaRPr lang="pt-BR" sz="2600" b="1" dirty="0"/>
                    </a:p>
                  </a:txBody>
                  <a:tcPr/>
                </a:tc>
              </a:tr>
              <a:tr h="475519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Repasses aos Convênios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 216,00</a:t>
                      </a:r>
                      <a:endParaRPr lang="pt-BR" sz="2600" b="1" dirty="0"/>
                    </a:p>
                  </a:txBody>
                  <a:tcPr/>
                </a:tc>
              </a:tr>
              <a:tr h="475519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filiações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R$ 39.851,20</a:t>
                      </a:r>
                      <a:endParaRPr lang="pt-BR" sz="2600" b="1" dirty="0"/>
                    </a:p>
                  </a:txBody>
                  <a:tcPr/>
                </a:tc>
              </a:tr>
              <a:tr h="475519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Juros</a:t>
                      </a:r>
                      <a:r>
                        <a:rPr lang="pt-BR" sz="2600" b="1" baseline="0" dirty="0" smtClean="0"/>
                        <a:t> aplicação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 237,49</a:t>
                      </a:r>
                      <a:endParaRPr lang="pt-BR" sz="2600" b="1" dirty="0"/>
                    </a:p>
                  </a:txBody>
                  <a:tcPr/>
                </a:tc>
              </a:tr>
              <a:tr h="475519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Despesas 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/>
                        <a:t>R$ 91.568,48</a:t>
                      </a:r>
                      <a:endParaRPr lang="pt-BR" sz="2600" dirty="0"/>
                    </a:p>
                  </a:txBody>
                  <a:tcPr/>
                </a:tc>
              </a:tr>
              <a:tr h="505239">
                <a:tc>
                  <a:txBody>
                    <a:bodyPr/>
                    <a:lstStyle/>
                    <a:p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 Saldo:</a:t>
                      </a:r>
                      <a:endParaRPr lang="pt-BR" sz="2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</a:rPr>
                        <a:t>R$ </a:t>
                      </a:r>
                      <a:r>
                        <a:rPr lang="pt-BR" sz="2800" b="1" dirty="0" smtClean="0">
                          <a:solidFill>
                            <a:schemeClr val="bg1"/>
                          </a:solidFill>
                        </a:rPr>
                        <a:t>174.305,56 aplicação</a:t>
                      </a:r>
                      <a:endParaRPr lang="pt-BR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83559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                   </a:t>
                      </a:r>
                    </a:p>
                    <a:p>
                      <a:r>
                        <a:rPr lang="pt-BR" sz="2600" b="1" dirty="0" smtClean="0"/>
                        <a:t>Poupança:</a:t>
                      </a:r>
                      <a:r>
                        <a:rPr lang="pt-BR" sz="2600" b="1" baseline="0" dirty="0" smtClean="0"/>
                        <a:t>  </a:t>
                      </a:r>
                      <a:r>
                        <a:rPr lang="pt-BR" sz="2600" b="1" baseline="0" dirty="0" smtClean="0"/>
                        <a:t>R$61.900,93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2600" b="1" dirty="0" smtClean="0"/>
                        <a:t>CEF: R$33.270,25  CDB</a:t>
                      </a:r>
                      <a:endParaRPr lang="pt-BR" sz="2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25958" y="1177588"/>
            <a:ext cx="59766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>
                <a:latin typeface="Arial Black" pitchFamily="34" charset="0"/>
              </a:rPr>
              <a:t>ABRIL de 2019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5270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792088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rgbClr val="FF0000"/>
                </a:solidFill>
                <a:latin typeface="Arial Black" pitchFamily="34" charset="0"/>
              </a:rPr>
              <a:t>SINTRAM-SJ- Sindicato dos Trabalhadores no Serviço Público Municipal de São José </a:t>
            </a:r>
            <a:endParaRPr lang="pt-BR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7554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itchFamily="34" charset="0"/>
              </a:rPr>
              <a:t>Prestação de contas </a:t>
            </a:r>
            <a:r>
              <a:rPr lang="pt-BR" dirty="0" smtClean="0">
                <a:latin typeface="Arial Black" pitchFamily="34" charset="0"/>
              </a:rPr>
              <a:t>ANO 2018</a:t>
            </a:r>
            <a:endParaRPr lang="pt-BR" dirty="0">
              <a:latin typeface="Arial Black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97076"/>
              </p:ext>
            </p:extLst>
          </p:nvPr>
        </p:nvGraphicFramePr>
        <p:xfrm>
          <a:off x="539552" y="1669448"/>
          <a:ext cx="8064896" cy="419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3888432"/>
              </a:tblGrid>
              <a:tr h="535416"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Saldo mês anterior  BB</a:t>
                      </a:r>
                      <a:endParaRPr lang="pt-B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R$ 174.305,56</a:t>
                      </a:r>
                      <a:endParaRPr lang="pt-BR" sz="2600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totais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R$ 40.575,29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Repasses aos Convênios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R$ 2.288,96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filiações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R$38.286,33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Juros</a:t>
                      </a:r>
                      <a:r>
                        <a:rPr lang="pt-BR" sz="2600" b="1" baseline="0" dirty="0" smtClean="0"/>
                        <a:t> aplicação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R$ 138,08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Despesas 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/>
                        <a:t>R$ 30.757,08</a:t>
                      </a:r>
                      <a:endParaRPr lang="pt-BR" sz="2600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 Saldo:</a:t>
                      </a:r>
                      <a:endParaRPr lang="pt-BR" sz="2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>
                          <a:solidFill>
                            <a:schemeClr val="bg1"/>
                          </a:solidFill>
                        </a:rPr>
                        <a:t>R$ </a:t>
                      </a:r>
                      <a:r>
                        <a:rPr lang="pt-BR" sz="2800" b="1" dirty="0" smtClean="0">
                          <a:solidFill>
                            <a:schemeClr val="bg1"/>
                          </a:solidFill>
                        </a:rPr>
                        <a:t>181.972,89  aplicação</a:t>
                      </a:r>
                      <a:endParaRPr lang="pt-BR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                   </a:t>
                      </a:r>
                    </a:p>
                    <a:p>
                      <a:r>
                        <a:rPr lang="pt-BR" sz="2600" b="1" dirty="0" smtClean="0"/>
                        <a:t>Poupança BB:</a:t>
                      </a:r>
                      <a:r>
                        <a:rPr lang="pt-BR" sz="2600" b="1" baseline="0" dirty="0" smtClean="0"/>
                        <a:t>  </a:t>
                      </a:r>
                      <a:r>
                        <a:rPr lang="pt-BR" sz="2600" b="1" baseline="0" dirty="0" smtClean="0"/>
                        <a:t>R$61.130,89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2600" b="1" dirty="0" smtClean="0"/>
                        <a:t>CEF: R$18.403,17  CDB</a:t>
                      </a:r>
                      <a:endParaRPr lang="pt-BR" sz="2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25958" y="1177588"/>
            <a:ext cx="59766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>
                <a:latin typeface="Arial Black" pitchFamily="34" charset="0"/>
              </a:rPr>
              <a:t>MAIO de 2018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058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792088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rgbClr val="FF0000"/>
                </a:solidFill>
                <a:latin typeface="Arial Black" pitchFamily="34" charset="0"/>
              </a:rPr>
              <a:t>SINTRAM-SJ- Sindicato dos Trabalhadores no Serviço Público Municipal de São José </a:t>
            </a:r>
            <a:endParaRPr lang="pt-BR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7554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Black" pitchFamily="34" charset="0"/>
              </a:rPr>
              <a:t>Prestação de contas </a:t>
            </a:r>
            <a:r>
              <a:rPr lang="pt-BR" dirty="0" smtClean="0">
                <a:latin typeface="Arial Black" pitchFamily="34" charset="0"/>
              </a:rPr>
              <a:t>ANO 2019</a:t>
            </a:r>
            <a:endParaRPr lang="pt-BR" dirty="0">
              <a:latin typeface="Arial Black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138430"/>
              </p:ext>
            </p:extLst>
          </p:nvPr>
        </p:nvGraphicFramePr>
        <p:xfrm>
          <a:off x="539552" y="1669448"/>
          <a:ext cx="748883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442074"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Saldo mês anterior  BB</a:t>
                      </a:r>
                      <a:endParaRPr lang="pt-B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dirty="0" smtClean="0"/>
                        <a:t>R$ 181.972,89</a:t>
                      </a:r>
                      <a:endParaRPr lang="pt-BR" sz="2600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totais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R$ 41.639,63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Repasses aos Convênios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R$ 1.288,03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Receitas filiações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R$ 40.351,60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Juros</a:t>
                      </a:r>
                      <a:r>
                        <a:rPr lang="pt-BR" sz="2600" b="1" baseline="0" dirty="0" smtClean="0"/>
                        <a:t> aplicação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R$ 369,47</a:t>
                      </a:r>
                      <a:endParaRPr lang="pt-BR" sz="2600" b="1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/>
                        <a:t>Despesas 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/>
                        <a:t>R$ 26.735,88</a:t>
                      </a:r>
                      <a:endParaRPr lang="pt-BR" sz="2600" dirty="0"/>
                    </a:p>
                  </a:txBody>
                  <a:tcPr/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 Saldo:</a:t>
                      </a:r>
                      <a:endParaRPr lang="pt-BR" sz="2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R$ </a:t>
                      </a:r>
                      <a:r>
                        <a:rPr lang="pt-BR" sz="2600" b="1" dirty="0" smtClean="0">
                          <a:solidFill>
                            <a:schemeClr val="bg1"/>
                          </a:solidFill>
                        </a:rPr>
                        <a:t>195.958,08 aplicação</a:t>
                      </a:r>
                      <a:endParaRPr lang="pt-BR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42074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                   </a:t>
                      </a:r>
                    </a:p>
                    <a:p>
                      <a:r>
                        <a:rPr lang="pt-BR" sz="2600" b="1" dirty="0" smtClean="0"/>
                        <a:t>Poupança:</a:t>
                      </a:r>
                      <a:r>
                        <a:rPr lang="pt-BR" sz="2600" b="1" baseline="0" dirty="0" smtClean="0"/>
                        <a:t> </a:t>
                      </a:r>
                      <a:r>
                        <a:rPr lang="pt-BR" sz="2600" b="1" baseline="0" dirty="0" smtClean="0"/>
                        <a:t>R$62.353,27 </a:t>
                      </a:r>
                      <a:endParaRPr lang="pt-BR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/>
                    </a:p>
                    <a:p>
                      <a:r>
                        <a:rPr lang="pt-BR" sz="2600" b="1" dirty="0" smtClean="0"/>
                        <a:t>CEF: R$8.467,03   CDB</a:t>
                      </a:r>
                      <a:endParaRPr lang="pt-BR" sz="2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25958" y="1177588"/>
            <a:ext cx="59766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>
                <a:latin typeface="Arial Black" pitchFamily="34" charset="0"/>
              </a:rPr>
              <a:t>JUNHO de 2019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058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856984" cy="360039"/>
          </a:xfrm>
        </p:spPr>
        <p:txBody>
          <a:bodyPr>
            <a:normAutofit/>
          </a:bodyPr>
          <a:lstStyle/>
          <a:p>
            <a:r>
              <a:rPr lang="pt-BR" sz="1400" dirty="0" smtClean="0">
                <a:solidFill>
                  <a:srgbClr val="FF0000"/>
                </a:solidFill>
                <a:latin typeface="Arial Black" pitchFamily="34" charset="0"/>
              </a:rPr>
              <a:t>SINTRAM-SJ- Sindicato dos Trabalhadores no Serviço Público Municipal de São José </a:t>
            </a:r>
            <a:endParaRPr lang="pt-BR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476672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Arial Black" pitchFamily="34" charset="0"/>
              </a:rPr>
              <a:t>Aquisições gestão dez. 2016/ nov. 2019</a:t>
            </a:r>
            <a:endParaRPr lang="pt-BR" sz="2200" dirty="0">
              <a:latin typeface="Arial Black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16408"/>
              </p:ext>
            </p:extLst>
          </p:nvPr>
        </p:nvGraphicFramePr>
        <p:xfrm>
          <a:off x="107503" y="1052736"/>
          <a:ext cx="8928993" cy="540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2114750"/>
                <a:gridCol w="2351934"/>
                <a:gridCol w="2302068"/>
              </a:tblGrid>
              <a:tr h="882874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Gestão </a:t>
                      </a:r>
                      <a:r>
                        <a:rPr lang="pt-BR" sz="2300" dirty="0" smtClean="0"/>
                        <a:t>Anterior </a:t>
                      </a:r>
                      <a:r>
                        <a:rPr lang="pt-BR" sz="2400" dirty="0" smtClean="0"/>
                        <a:t> 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Gestão 1ºANO 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Gestão 2º ANO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Gestão</a:t>
                      </a:r>
                      <a:r>
                        <a:rPr lang="pt-BR" sz="2400" baseline="0" dirty="0" smtClean="0"/>
                        <a:t> </a:t>
                      </a:r>
                      <a:r>
                        <a:rPr lang="pt-BR" sz="2400" dirty="0" smtClean="0"/>
                        <a:t>3º ANO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/>
                    </a:p>
                  </a:txBody>
                  <a:tcPr/>
                </a:tc>
              </a:tr>
              <a:tr h="2049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.</a:t>
                      </a:r>
                      <a:r>
                        <a:rPr lang="pt-BR" sz="1800" b="1" baseline="0" dirty="0" smtClean="0"/>
                        <a:t> </a:t>
                      </a:r>
                      <a:r>
                        <a:rPr lang="pt-BR" sz="1800" b="1" dirty="0" smtClean="0"/>
                        <a:t>Sede – casa no valor R$450.000,00</a:t>
                      </a:r>
                    </a:p>
                    <a:p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pt-BR" sz="1800" b="1" dirty="0" smtClean="0"/>
                        <a:t>-</a:t>
                      </a:r>
                      <a:r>
                        <a:rPr lang="pt-BR" sz="1800" b="1" baseline="0" dirty="0" smtClean="0"/>
                        <a:t> </a:t>
                      </a:r>
                      <a:r>
                        <a:rPr lang="pt-BR" sz="1800" b="1" dirty="0" smtClean="0"/>
                        <a:t>porta de vidro sala de formação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pt-BR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 Armários recepção, sala arquivo e um banheiro;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pt-BR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03 Cadeiras giratórias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Cadeira </a:t>
                      </a:r>
                      <a:r>
                        <a:rPr lang="pt-BR" sz="18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PVC -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unidades</a:t>
                      </a:r>
                      <a:endParaRPr lang="pt-BR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pt-BR" sz="1800" b="1" baseline="0" dirty="0" smtClean="0">
                          <a:solidFill>
                            <a:srgbClr val="FF0000"/>
                          </a:solidFill>
                        </a:rPr>
                        <a:t> Tela interativa  sala de formação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pt-BR" sz="1800" b="1" baseline="0" dirty="0" smtClean="0">
                          <a:solidFill>
                            <a:srgbClr val="FF0000"/>
                          </a:solidFill>
                        </a:rPr>
                        <a:t>. persiana sala de formação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pt-BR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01 Datashow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. 03 tripés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pt-B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1704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. 5 computadores 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.</a:t>
                      </a:r>
                      <a:r>
                        <a:rPr lang="pt-BR" sz="1800" b="1" baseline="0" dirty="0" smtClean="0"/>
                        <a:t> </a:t>
                      </a:r>
                      <a:r>
                        <a:rPr lang="pt-BR" sz="1800" b="1" dirty="0" smtClean="0"/>
                        <a:t>03 celulares Smartphone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- 05 aparelhos Ar condicionado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pt-BR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01 carro GOL 1.6</a:t>
                      </a:r>
                      <a:r>
                        <a:rPr lang="pt-BR" sz="1800" b="1" baseline="0" dirty="0" smtClean="0">
                          <a:solidFill>
                            <a:srgbClr val="FF0000"/>
                          </a:solidFill>
                        </a:rPr>
                        <a:t> 0km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62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. 1 </a:t>
                      </a:r>
                      <a:r>
                        <a:rPr lang="pt-BR" sz="1800" b="1" dirty="0" err="1" smtClean="0"/>
                        <a:t>netbook</a:t>
                      </a:r>
                      <a:r>
                        <a:rPr lang="pt-BR" sz="1800" b="1" dirty="0" smtClean="0"/>
                        <a:t> </a:t>
                      </a:r>
                      <a:r>
                        <a:rPr lang="pt-BR" sz="1800" b="1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 smtClean="0"/>
                        <a:t>.</a:t>
                      </a:r>
                      <a:r>
                        <a:rPr lang="pt-BR" sz="1800" b="1" dirty="0" smtClean="0"/>
                        <a:t> 1 notebook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.  2 </a:t>
                      </a:r>
                      <a:r>
                        <a:rPr lang="pt-BR" sz="1800" b="1" dirty="0" err="1" smtClean="0"/>
                        <a:t>tablet</a:t>
                      </a:r>
                      <a:r>
                        <a:rPr lang="pt-BR" sz="1800" b="1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. Câmara</a:t>
                      </a:r>
                      <a:r>
                        <a:rPr lang="pt-BR" sz="1800" b="1" baseline="0" dirty="0" smtClean="0"/>
                        <a:t> Fotográfica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Calha e cobertura de Policarbonato Edícula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pt-BR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03 Cadeiras giratórias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3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522</Words>
  <Application>Microsoft Office PowerPoint</Application>
  <PresentationFormat>Apresentação na tela (4:3)</PresentationFormat>
  <Paragraphs>152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SINTRAM-SJ- Sindicato dos Trabalhadores no Serviço Público Municipal de São José </vt:lpstr>
      <vt:lpstr>SINTRAM-SJ- Sindicato dos Trabalhadores no Serviço Público Municipal de São José </vt:lpstr>
      <vt:lpstr>SINTRAM-SJ- Sindicato dos Trabalhadores no Serviço Público Municipal de São José </vt:lpstr>
      <vt:lpstr>SINTRAM-SJ- Sindicato dos Trabalhadores no Serviço Público Municipal de São José </vt:lpstr>
      <vt:lpstr>SINTRAM-SJ- Sindicato dos Trabalhadores no Serviço Público Municipal de São José </vt:lpstr>
      <vt:lpstr>SINTRAM-SJ- Sindicato dos Trabalhadores no Serviço Público Municipal de São José </vt:lpstr>
      <vt:lpstr>SINTRAM-SJ- Sindicato dos Trabalhadores no Serviço Público Municipal de São José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SINTRAM-SJ- Sindicato dos Trabalhadores no Serviço Público Municipal de São José</dc:title>
  <dc:creator>User</dc:creator>
  <cp:lastModifiedBy>Sintram</cp:lastModifiedBy>
  <cp:revision>187</cp:revision>
  <cp:lastPrinted>2019-10-29T19:59:53Z</cp:lastPrinted>
  <dcterms:created xsi:type="dcterms:W3CDTF">2014-11-24T17:19:25Z</dcterms:created>
  <dcterms:modified xsi:type="dcterms:W3CDTF">2019-10-29T20:00:26Z</dcterms:modified>
</cp:coreProperties>
</file>